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676" r:id="rId2"/>
    <p:sldId id="645" r:id="rId3"/>
    <p:sldId id="653" r:id="rId4"/>
    <p:sldId id="648" r:id="rId5"/>
    <p:sldId id="650" r:id="rId6"/>
    <p:sldId id="651" r:id="rId7"/>
    <p:sldId id="675" r:id="rId8"/>
    <p:sldId id="293" r:id="rId9"/>
    <p:sldId id="261" r:id="rId10"/>
    <p:sldId id="262" r:id="rId11"/>
    <p:sldId id="647" r:id="rId12"/>
    <p:sldId id="258" r:id="rId13"/>
    <p:sldId id="259" r:id="rId14"/>
    <p:sldId id="667" r:id="rId15"/>
    <p:sldId id="263" r:id="rId16"/>
    <p:sldId id="662" r:id="rId17"/>
    <p:sldId id="654" r:id="rId18"/>
    <p:sldId id="264" r:id="rId19"/>
    <p:sldId id="272" r:id="rId20"/>
    <p:sldId id="666" r:id="rId21"/>
    <p:sldId id="267" r:id="rId22"/>
    <p:sldId id="655" r:id="rId23"/>
    <p:sldId id="269" r:id="rId24"/>
    <p:sldId id="674" r:id="rId25"/>
    <p:sldId id="673" r:id="rId26"/>
    <p:sldId id="649" r:id="rId27"/>
    <p:sldId id="274" r:id="rId28"/>
    <p:sldId id="670" r:id="rId29"/>
    <p:sldId id="669" r:id="rId30"/>
    <p:sldId id="668" r:id="rId31"/>
    <p:sldId id="677" r:id="rId32"/>
    <p:sldId id="658" r:id="rId33"/>
    <p:sldId id="282" r:id="rId34"/>
    <p:sldId id="283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C66C9-5AC4-D143-AC41-EFC203E0D535}" type="datetimeFigureOut">
              <a:rPr lang="en-DE" smtClean="0"/>
              <a:t>01/11/2024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7FF37-7D95-D74E-86BF-38AD4F48E8E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437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C0F51-BC67-2409-5F67-B90E1BB44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91858-70D0-583D-ED82-C3684708D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A1CDB-6353-C385-5D49-78169BEEF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12DCE-6557-4F4C-9EF2-71954FC5C5C0}" type="datetime1">
              <a:rPr lang="de-DE" smtClean="0"/>
              <a:t>11.01.2024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807C3-C7C3-F0DE-8EE3-EE176846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78F38-7E07-8F40-0864-1E14DC52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9608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0C68-A760-D8EA-6E64-E8A219931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60652-B859-E333-FD28-424265CE3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8ADFC-648E-8F24-7BE3-D1402F168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504E-081E-2244-82EF-59857EECA44C}" type="datetime1">
              <a:rPr lang="de-DE" smtClean="0"/>
              <a:t>11.01.2024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3414B-460A-1653-67ED-E095393F9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0868E-8B04-29D5-843D-E5434A13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835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BBE8B8-834E-7405-4978-B3D2E7892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C3733-D8F0-914A-8934-884889849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4AE9F-8C5D-B6C8-6A2E-F8D7A18AD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F15A8-F6C0-3340-9E29-5B7EE8A425EE}" type="datetime1">
              <a:rPr lang="de-DE" smtClean="0"/>
              <a:t>11.01.2024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65327-8235-7CF1-158B-E05AD3AB5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33F68-6794-ECAB-FF79-0293F32B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9944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ADF2-CDD1-B7BB-2C71-874A47856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035BC-CF8A-41DD-0063-BFB41F376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FE1FA-E2C8-27BE-9FE6-067BEA50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0C701-1A57-C948-B28D-AF931FF78AF3}" type="datetime1">
              <a:rPr lang="de-DE" smtClean="0"/>
              <a:t>11.01.2024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75AA4-0BEE-D479-0FE0-0AFF82A6A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F4274-8578-84D6-55CA-4BAC7E932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203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63EC4-0F4F-8772-ABF8-AEF9376E3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D8187-44EB-6A3A-46E2-3726C3ABE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AC51F-AFB2-A90A-B5D7-FD81BFA1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F2D68-AC2E-EA4A-974C-16395F5BD9DD}" type="datetime1">
              <a:rPr lang="de-DE" smtClean="0"/>
              <a:t>11.01.2024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ABE97-82C1-E587-CBF8-F3C6EDA58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59A96-50D2-95E1-412B-F3BA70D1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103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6FB11-A74C-2554-F62A-C5140CB1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2C16-F5D6-4105-C754-3C5196552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C8314-2785-130B-7A97-591B06F79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E51AD-3153-BBAE-48D4-D1D442728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9811-4ACB-234E-BFAA-6F05033E0D52}" type="datetime1">
              <a:rPr lang="de-DE" smtClean="0"/>
              <a:t>11.01.2024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9CBD8-995A-2163-3652-468FB773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3F39B2-F870-46EE-4D5D-ABC2DAEB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363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30C3-B001-38B8-EC6C-BF661EC1F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6E69B-F009-2D6E-3072-C41E82B3F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A491E-2EF4-C732-7643-2047CCFC5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E19183-8D77-ECBF-751F-495BF6507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F09BFA-480E-0759-3F2D-C88A6B9A4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B4074E-B383-D113-A345-F2371498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557C-09A3-C548-BB01-1F0212DED143}" type="datetime1">
              <a:rPr lang="de-DE" smtClean="0"/>
              <a:t>11.01.2024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F5375-5874-EB2B-20A6-016CD3A17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D1E79-6EDD-DC9F-02F1-FBFDEA33D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803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90DA-25AC-59F5-C616-595691E03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F12C1-3A24-6170-EB04-5815F0EC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86379-B67D-864C-959F-C9FC3FCCE377}" type="datetime1">
              <a:rPr lang="de-DE" smtClean="0"/>
              <a:t>11.01.2024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BF9F80-9DD6-E3ED-15E3-6BA7D368D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9ADA8-8EE0-D015-3CEC-4D82781E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591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67105-A324-0B93-5889-024E1CFC4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F66D-D36A-554E-ABAF-BAB3214E8E46}" type="datetime1">
              <a:rPr lang="de-DE" smtClean="0"/>
              <a:t>11.01.2024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4514B-14E9-EFC4-2808-F1B65C84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1A3F3-E5F4-ACCB-AFDB-D84F6470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4372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27A54-D1EF-8939-7E48-301413EA9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6DA8C-F9F3-1A88-E1DE-A85EDD53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FE6A4-9C67-B29E-8A97-3B9A38EC9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80F4D-235A-CAE8-699E-CAE520958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488A7-13F1-C747-8421-8AD2AC70E301}" type="datetime1">
              <a:rPr lang="de-DE" smtClean="0"/>
              <a:t>11.01.2024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02C4C-A238-472B-58D6-C028CD13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31887-A193-67E1-2111-12DCE025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8340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B630-3DB7-FEE8-67EB-6F542F40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760-D748-A4BE-014B-820E025F2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E076-873D-6FDE-B1AA-DB1A13AE2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E7A09-2345-FC83-D197-4FF669D09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FD949-D71E-274F-984C-986551850ABF}" type="datetime1">
              <a:rPr lang="de-DE" smtClean="0"/>
              <a:t>11.01.2024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0718D-AB47-58BA-697D-8C65A6725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EBED5-A0B1-61A8-3715-A1CA2E01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956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628460-306B-90BC-C78B-8E80BC880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FD271-3E00-3A58-82FC-399E735F2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E739F-D39E-1065-6A79-A9A8348BF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C0196-C149-3543-A854-7AE4E991F7BB}" type="datetime1">
              <a:rPr lang="de-DE" smtClean="0"/>
              <a:t>11.01.2024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42B9E-D9E9-C53B-C325-E1066A9DA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09EC1-8370-9C52-D2A8-A7F2D3691A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1BB0D-8AD4-A14C-8FD5-F1619D1A43A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204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eplearningbook.org/contents/numerical.html" TargetMode="Externa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eremyjordan.me/nn-learning-rate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repositories.lib.utexas.edu/bitstream/handle/2152/63037/HADLOCK-DISSERTATION-2017.pdf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deeplearningbook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hyperlink" Target="https://udlbook.github.io/udlbook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2-05172-4" TargetMode="External"/><Relationship Id="rId2" Type="http://schemas.openxmlformats.org/officeDocument/2006/relationships/hyperlink" Target="https://www.nature.com/articles/d41586-021-03593-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87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Statistical Learning</a:t>
            </a:r>
            <a:br>
              <a:rPr lang="en-DE" dirty="0"/>
            </a:br>
            <a:r>
              <a:rPr lang="en-DE" sz="4000" i="1" dirty="0"/>
              <a:t>Common Core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3E2D-02F2-1C53-7C74-6C5BB203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veraging losses over (empirical) training data set: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ost function to be minimized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objective function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3E9058-D0AB-1DE1-CF86-2659E7CBCE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30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CCB1-2640-E858-543E-149654DA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6229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6588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C1F0-9464-0EAA-8A93-BD40891A7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Cost Minimization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m</a:t>
                </a:r>
                <a:r>
                  <a:rPr lang="en-DE" sz="2600" dirty="0"/>
                  <a:t>inimize training costs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according to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600" dirty="0"/>
                  <a:t>	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f</a:t>
                </a:r>
                <a:r>
                  <a:rPr lang="en-DE" sz="2600" dirty="0"/>
                  <a:t>or mean squared error</a:t>
                </a:r>
                <a:r>
                  <a:rPr lang="en-GB" sz="2600" dirty="0"/>
                  <a:t> (aka least squares method)</a:t>
                </a:r>
                <a:r>
                  <a:rPr lang="en-DE" sz="2600" dirty="0"/>
                  <a:t>:</a:t>
                </a:r>
                <a:endParaRPr lang="en-DE" sz="1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;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𝜽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6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8DAF90-4B2C-FC3F-B0AA-AE51B887F7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2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7475E-E799-FAB0-1881-3859F4C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6648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4C380-7D0A-EFDE-BEBB-FDB9208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Ordinary Least Squares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linear regression: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nary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matrix notation (d</a:t>
                </a:r>
                <a:r>
                  <a:rPr lang="en-DE" sz="2400" dirty="0"/>
                  <a:t>rop intercept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2400" dirty="0"/>
                  <a:t> for simplicity here):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0">
                        <a:latin typeface="Cambria Math" panose="02040503050406030204" pitchFamily="18" charset="0"/>
                      </a:rPr>
                      <m:t>𝐗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DE" sz="2400" b="1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solve n</a:t>
                </a:r>
                <a:r>
                  <a:rPr lang="en-DE" sz="2400" dirty="0">
                    <a:sym typeface="Wingdings" pitchFamily="2" charset="2"/>
                  </a:rPr>
                  <a:t>ormal equations for training data set</a:t>
                </a:r>
                <a:r>
                  <a:rPr lang="en-DE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1" i="0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𝜷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1" i="0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1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sz="2400" b="1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𝐗</m:t>
                            </m:r>
                          </m:e>
                        </m:d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</m:oMath>
                </a14:m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sz="2400" b="1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  <a:r>
                  <a:rPr lang="en-GB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need for numerical optimization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CBAE70-EB3A-DFCC-A400-CD95E61AE7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5E714-806F-1FBD-34FD-69EADE49C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1901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0216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90FB9-91D6-8173-1C05-1E9C1494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special objective function: likelihood function </a:t>
                </a:r>
                <a14:m>
                  <m:oMath xmlns:m="http://schemas.openxmlformats.org/officeDocument/2006/math">
                    <m:r>
                      <a:rPr lang="en-GB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value of predicted probability density function (model) at observed target</a:t>
                </a:r>
              </a:p>
              <a:p>
                <a:r>
                  <a:rPr lang="en-GB" sz="2600" dirty="0"/>
                  <a:t>as function of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sz="2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a little bit confusing:</a:t>
                </a: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density function if function of data 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fixed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600" b="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is conditional likelihood function if function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with data fixed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1C44CC-E2D9-26AA-724C-69454C087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101" b="-32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7468D-B2C2-583F-71EF-170C4D7F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7448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C8190-0F29-736C-02B0-E67BDDE5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>
                    <a:sym typeface="Wingdings" pitchFamily="2" charset="2"/>
                  </a:rPr>
                  <a:t>c</a:t>
                </a:r>
                <a:r>
                  <a:rPr lang="en-DE" sz="2200" dirty="0">
                    <a:sym typeface="Wingdings" pitchFamily="2" charset="2"/>
                  </a:rPr>
                  <a:t>onsider training data set (of size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) as one sample from unknown joint probability distribution of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independent </a:t>
                </a:r>
                <a:r>
                  <a:rPr lang="en-DE" sz="2200" dirty="0"/>
                  <a:t>(i.i.d.) </a:t>
                </a:r>
                <a:r>
                  <a:rPr lang="en-DE" sz="2200" dirty="0">
                    <a:sym typeface="Wingdings" pitchFamily="2" charset="2"/>
                  </a:rPr>
                  <a:t>sets of random variables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,…, </m:t>
                    </m:r>
                    <m:d>
                      <m:dPr>
                        <m:ctrlPr>
                          <a:rPr lang="en-DE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(same thing as random sampling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sym typeface="Wingdings" pitchFamily="2" charset="2"/>
                      </a:rPr>
                      <m:t>𝑛</m:t>
                    </m:r>
                  </m:oMath>
                </a14:m>
                <a:r>
                  <a:rPr lang="en-DE" sz="2200" dirty="0">
                    <a:sym typeface="Wingdings" pitchFamily="2" charset="2"/>
                  </a:rPr>
                  <a:t> times from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𝑌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2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200" dirty="0">
                    <a:sym typeface="Wingdings" pitchFamily="2" charset="2"/>
                  </a:rPr>
                  <a:t> </a:t>
                </a:r>
                <a:r>
                  <a:rPr lang="en-GB" sz="2200" dirty="0">
                    <a:sym typeface="Wingdings" pitchFamily="2" charset="2"/>
                  </a:rPr>
                  <a:t>l</a:t>
                </a:r>
                <a:r>
                  <a:rPr lang="en-DE" sz="2200" dirty="0">
                    <a:sym typeface="Wingdings" pitchFamily="2" charset="2"/>
                  </a:rPr>
                  <a:t>ikelihood as product of univariate probability density functions: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2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200" dirty="0"/>
              </a:p>
              <a:p>
                <a:pPr marL="0" indent="0">
                  <a:buNone/>
                </a:pPr>
                <a:r>
                  <a:rPr lang="en-DE" sz="2200" dirty="0"/>
                  <a:t>… to be maximized according to estimated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US" sz="22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DE" sz="2200" dirty="0"/>
                  <a:t>(known as maximum likelihood estimation)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FDDA55-280D-23EA-F172-A72AACD4FB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27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1884E-FC06-2625-8D8E-4C79602F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3827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8DBC-7181-EA20-D228-B57BD1EB6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Negative Log-Likelihood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logarithmic transformation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: </a:t>
                </a:r>
                <a:r>
                  <a:rPr lang="en-GB" sz="2400" dirty="0"/>
                  <a:t>log-likelihood function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ln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GB" sz="24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r>
                  <a:rPr lang="en-GB" sz="2400" dirty="0"/>
                  <a:t>logarithm monotonic function </a:t>
                </a:r>
                <a:r>
                  <a:rPr lang="en-GB" sz="2400" dirty="0">
                    <a:sym typeface="Wingdings" pitchFamily="2" charset="2"/>
                  </a:rPr>
                  <a:t> maximum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at same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400" dirty="0"/>
                  <a:t> values</a:t>
                </a:r>
              </a:p>
              <a:p>
                <a:r>
                  <a:rPr lang="en-GB" sz="2400" dirty="0"/>
                  <a:t>most probability distributions (e.g., exponential family) only logarithmically concave (important for optimization)</a:t>
                </a:r>
              </a:p>
              <a:p>
                <a:r>
                  <a:rPr lang="en-GB" sz="2400" dirty="0"/>
                  <a:t>sum computationally more convenient than product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DE" sz="2400" dirty="0"/>
                  <a:t>negative log-likelihood:</a:t>
                </a:r>
                <a:r>
                  <a:rPr lang="en-DE" sz="2400" dirty="0">
                    <a:sym typeface="Wingdings" pitchFamily="2" charset="2"/>
                  </a:rPr>
                  <a:t> minimization instead of maximization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ℓ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GB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|</m:t>
                              </m:r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D50BE1-6E3C-96FF-14B6-FBB141E405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9884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3ABB5-C09F-871F-F43B-E53B1C04D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17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/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dirty="0"/>
                  <a:t>m</a:t>
                </a:r>
                <a:r>
                  <a:rPr lang="en-DE" dirty="0"/>
                  <a:t>odel, e.g., for linear regression: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with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en-GB" dirty="0"/>
                  <a:t> g</a:t>
                </a:r>
                <a:r>
                  <a:rPr lang="en-DE" dirty="0"/>
                  <a:t>iven in training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=(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to be estimated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F247870-2EBE-384D-F1E4-36BA1902C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0600" y="681037"/>
                <a:ext cx="3390243" cy="1250855"/>
              </a:xfrm>
              <a:prstGeom prst="rect">
                <a:avLst/>
              </a:prstGeom>
              <a:blipFill>
                <a:blip r:embed="rId3"/>
                <a:stretch>
                  <a:fillRect l="-1866" t="-2000" b="-7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BCCAE4-34C0-7788-FA9B-023B1837371A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767145" y="1306465"/>
            <a:ext cx="843455" cy="1373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6626CA9-DB03-94F8-2BE7-F9F356C1A3AA}"/>
              </a:ext>
            </a:extLst>
          </p:cNvPr>
          <p:cNvSpPr txBox="1"/>
          <p:nvPr/>
        </p:nvSpPr>
        <p:spPr>
          <a:xfrm>
            <a:off x="4736758" y="6352143"/>
            <a:ext cx="188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objective function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A44FF520-3933-7B9D-E850-6817B769D990}"/>
              </a:ext>
            </a:extLst>
          </p:cNvPr>
          <p:cNvSpPr/>
          <p:nvPr/>
        </p:nvSpPr>
        <p:spPr>
          <a:xfrm rot="5400000">
            <a:off x="5457502" y="5586047"/>
            <a:ext cx="197837" cy="134276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93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A19B-C77D-9FE4-9FA2-370D078E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estimate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solving</a:t>
                </a:r>
              </a:p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argmax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d>
                      <m:dPr>
                        <m:ctrlP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;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𝒚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/>
                  <a:t> likelihood equations (if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DE" sz="2400" dirty="0"/>
                  <a:t> differentiable in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/>
                  <a:t>):</a:t>
                </a:r>
                <a:endParaRPr lang="en-GB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sz="2400" i="1" dirty="0">
                    <a:latin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 </m:t>
                    </m:r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DE" sz="2400" dirty="0"/>
                  <a:t>		(in short: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GB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DE" sz="2400" dirty="0"/>
                  <a:t>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can be solved explicitly for some cases</a:t>
                </a:r>
                <a:r>
                  <a:rPr lang="en-DE" sz="2400" dirty="0"/>
                  <a:t> (e.g., ordinary least squares for linear regression)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b</a:t>
                </a:r>
                <a:r>
                  <a:rPr lang="en-DE" sz="2400" dirty="0"/>
                  <a:t>ut usually no closed-form solution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need for numerical optimization (e.g., gradient descent)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7CCC17-C9FA-518B-332B-7CA39C1D67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667A3-D90F-DA12-4A27-3C00790B6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/>
              <p:nvPr/>
            </p:nvSpPr>
            <p:spPr>
              <a:xfrm>
                <a:off x="8429297" y="1027906"/>
                <a:ext cx="3450020" cy="1656928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200" b="1" dirty="0"/>
                  <a:t>least squares method </a:t>
                </a:r>
                <a:r>
                  <a:rPr lang="en-GB" sz="2200" dirty="0"/>
                  <a:t>corresponds to maximum likelihood estimation with </a:t>
                </a:r>
                <a:r>
                  <a:rPr lang="en-GB" sz="2200" b="1" dirty="0"/>
                  <a:t>Gaussian model</a:t>
                </a:r>
                <a:r>
                  <a:rPr lang="en-GB" sz="2200" dirty="0"/>
                  <a:t>:</a:t>
                </a:r>
                <a:r>
                  <a:rPr lang="en-GB" sz="2200" b="1" dirty="0"/>
                  <a:t>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en-GB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𝜇</m:t>
                                        </m:r>
                                      </m:e>
                                    </m:acc>
                                  </m:num>
                                  <m:den>
                                    <m:acc>
                                      <m:accPr>
                                        <m:chr m:val="̂"/>
                                        <m:ctrlPr>
                                          <a:rPr lang="en-US" sz="2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</m:acc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endParaRPr lang="en-GB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BD3F00-9194-BD76-8255-E58E5C779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9297" y="1027906"/>
                <a:ext cx="3450020" cy="1656928"/>
              </a:xfrm>
              <a:prstGeom prst="rect">
                <a:avLst/>
              </a:prstGeom>
              <a:blipFill>
                <a:blip r:embed="rId3"/>
                <a:stretch>
                  <a:fillRect l="-2297" t="-2583" b="-66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6F883C3A-BB34-A49B-D00B-72B79FC95EE3}"/>
              </a:ext>
            </a:extLst>
          </p:cNvPr>
          <p:cNvSpPr txBox="1"/>
          <p:nvPr/>
        </p:nvSpPr>
        <p:spPr>
          <a:xfrm>
            <a:off x="5119817" y="2345510"/>
            <a:ext cx="19523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mode of likelihood as point estimate</a:t>
            </a:r>
          </a:p>
        </p:txBody>
      </p:sp>
    </p:spTree>
    <p:extLst>
      <p:ext uri="{BB962C8B-B14F-4D97-AF65-F5344CB8AC3E}">
        <p14:creationId xmlns:p14="http://schemas.microsoft.com/office/powerpoint/2010/main" val="1134575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6EAA7-0843-1BEC-9F15-A7E513868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Interpretation of Maximum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2000" dirty="0"/>
                  <a:t>maximum likelihood estimation corresponds to minimization of </a:t>
                </a:r>
                <a:r>
                  <a:rPr lang="en-GB" sz="2000" dirty="0" err="1"/>
                  <a:t>Kullback-Leibler</a:t>
                </a:r>
                <a:r>
                  <a:rPr lang="en-GB" sz="2000" dirty="0"/>
                  <a:t> divergence (as well as cross entropy: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||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GB" sz="2000" dirty="0"/>
                  <a:t>) between true data-generating probability distribution (manifested by empirical distribution of training data) and probability distribution of model:</a:t>
                </a:r>
              </a:p>
              <a:p>
                <a:pPr marL="0" indent="0">
                  <a:buNone/>
                </a:pPr>
                <a:endParaRPr lang="en-GB" sz="11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model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</m:acc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|| 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GB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data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𝑑𝑦</m:t>
                          </m:r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data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model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;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000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000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argmax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d>
                        <m:dPr>
                          <m:ctrlPr>
                            <a:rPr lang="en-GB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GB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|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2000" b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i="1" dirty="0"/>
                  <a:t>make the model distribution match the empirical distribution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(mean squared error corresponds to cross-entropy between empirical distribution and Gaussian model)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27594E-9C2A-4D6C-2B14-A5F754A862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3" t="-63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EB3FE-E82D-CD71-129A-B09361242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/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500" dirty="0"/>
                  <a:t>n</a:t>
                </a:r>
                <a:r>
                  <a:rPr lang="en-DE" sz="1500" dirty="0"/>
                  <a:t>o contribution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50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data</m:t>
                        </m:r>
                      </m:sub>
                    </m:sSub>
                  </m:oMath>
                </a14:m>
                <a:endParaRPr lang="en-DE" sz="15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C34609C-358B-617D-C169-BED96BCAEC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7309" y="4273591"/>
                <a:ext cx="2236831" cy="323165"/>
              </a:xfrm>
              <a:prstGeom prst="rect">
                <a:avLst/>
              </a:prstGeom>
              <a:blipFill>
                <a:blip r:embed="rId3"/>
                <a:stretch>
                  <a:fillRect l="-562" t="-3846" b="-230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E56F0D-43D7-83C2-E2B3-C994107EB71E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095725" y="3920362"/>
            <a:ext cx="32861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/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5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5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</m:e>
                      </m:d>
                    </m:oMath>
                  </m:oMathPara>
                </a14:m>
                <a:endParaRPr lang="en-DE" sz="15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71DEC-206F-1165-7BA7-1D503A90F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999" y="4273591"/>
                <a:ext cx="481990" cy="230832"/>
              </a:xfrm>
              <a:prstGeom prst="rect">
                <a:avLst/>
              </a:prstGeom>
              <a:blipFill>
                <a:blip r:embed="rId4"/>
                <a:stretch>
                  <a:fillRect l="-7500" b="-52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A0D027-E70A-88AE-E7D3-FE30767CB2AF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383994" y="3920362"/>
            <a:ext cx="0" cy="3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B9A971F-7AC8-1FD5-899E-B0742FC7D2DA}"/>
              </a:ext>
            </a:extLst>
          </p:cNvPr>
          <p:cNvSpPr txBox="1"/>
          <p:nvPr/>
        </p:nvSpPr>
        <p:spPr>
          <a:xfrm>
            <a:off x="9827172" y="801994"/>
            <a:ext cx="216513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/>
              <a:t>q</a:t>
            </a:r>
            <a:r>
              <a:rPr lang="en-DE" sz="1600" dirty="0"/>
              <a:t>uantification of difference between two probability distributions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010764-EE49-2055-2DDB-CC8C3B8AD01D}"/>
              </a:ext>
            </a:extLst>
          </p:cNvPr>
          <p:cNvCxnSpPr>
            <a:stCxn id="5" idx="1"/>
          </p:cNvCxnSpPr>
          <p:nvPr/>
        </p:nvCxnSpPr>
        <p:spPr>
          <a:xfrm flipH="1">
            <a:off x="8755117" y="1217493"/>
            <a:ext cx="1072055" cy="608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32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1F39E8-915A-C540-A089-7DA9A017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statistical learning algorithm by combining: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model</a:t>
            </a:r>
            <a:r>
              <a:rPr lang="en-GB" dirty="0"/>
              <a:t> </a:t>
            </a:r>
            <a:r>
              <a:rPr lang="en-GB" b="0" dirty="0"/>
              <a:t>(e.g., linear function, Gaussian distribution)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objective function</a:t>
            </a:r>
            <a:r>
              <a:rPr lang="en-GB" dirty="0"/>
              <a:t> </a:t>
            </a:r>
            <a:r>
              <a:rPr lang="en-GB" b="0" dirty="0"/>
              <a:t>(e.g., squared residuals)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optimization algorithm</a:t>
            </a:r>
            <a:r>
              <a:rPr lang="en-GB" dirty="0"/>
              <a:t> </a:t>
            </a:r>
            <a:r>
              <a:rPr lang="en-GB" b="0" dirty="0"/>
              <a:t>(e.g., gradient descent)</a:t>
            </a:r>
            <a:endParaRPr lang="en-DE" dirty="0"/>
          </a:p>
          <a:p>
            <a:endParaRPr lang="en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DC53C2-DC56-344B-AF45-3BDF940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General Recipe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7A36-5D14-403B-D047-FF46F8AF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2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Iterative 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65536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20C7-6F2D-69DC-37C9-1BB07BA8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usually (except for special cases like ordinary least squares)</a:t>
                </a:r>
                <a:r>
                  <a:rPr lang="en-DE" sz="2400" dirty="0"/>
                  <a:t> no closed-form solution to ML optimization problems like minimization of a cost function or maximization of a likelihood function:</a:t>
                </a:r>
                <a:endParaRPr lang="en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2400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en-DE" sz="2400" dirty="0">
                    <a:sym typeface="Wingdings" pitchFamily="2" charset="2"/>
                  </a:rPr>
                  <a:t> need for numerical methods</a:t>
                </a:r>
              </a:p>
              <a:p>
                <a:pPr marL="0" indent="0">
                  <a:buNone/>
                </a:pPr>
                <a:endParaRPr lang="en-DE" sz="22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most popular choice: </a:t>
                </a:r>
                <a:r>
                  <a:rPr lang="en-GB" sz="2400" dirty="0">
                    <a:sym typeface="Wingdings" pitchFamily="2" charset="2"/>
                  </a:rPr>
                  <a:t>g</a:t>
                </a:r>
                <a:r>
                  <a:rPr lang="en-DE" sz="2400" dirty="0">
                    <a:sym typeface="Wingdings" pitchFamily="2" charset="2"/>
                  </a:rPr>
                  <a:t>radient descent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decreasing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400" dirty="0">
                    <a:sym typeface="Wingdings" pitchFamily="2" charset="2"/>
                  </a:rPr>
                  <a:t> by iteratively m</a:t>
                </a:r>
                <a:r>
                  <a:rPr lang="en-DE" sz="2400" dirty="0">
                    <a:sym typeface="Wingdings" pitchFamily="2" charset="2"/>
                  </a:rPr>
                  <a:t>oving in direction of negative gradient (steepest descent) with respect to input vector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DE" sz="2400" dirty="0">
                    <a:sym typeface="Wingdings" pitchFamily="2" charset="2"/>
                  </a:rPr>
                  <a:t>:</a:t>
                </a: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B557F4-9C97-2AC4-733C-57EE31ED2D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398193" cy="4351338"/>
              </a:xfrm>
              <a:blipFill>
                <a:blip r:embed="rId2"/>
                <a:stretch>
                  <a:fillRect l="-1372" t="-1744" r="-120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33358-F2F5-F234-E154-8D763FC5F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21</a:t>
            </a:fld>
            <a:endParaRPr lang="en-DE"/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E7631CD3-FE65-017B-4512-24B491EAD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388343" y="3890455"/>
            <a:ext cx="3750087" cy="2545491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CAB56E7-6E0C-9170-8D66-DF5C7DD09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393" y="964810"/>
            <a:ext cx="3902037" cy="28819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/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𝑑𝑓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8F9DD7-DE35-47C1-8F9C-77317AAF0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2633" y="334958"/>
                <a:ext cx="2882462" cy="629852"/>
              </a:xfrm>
              <a:prstGeom prst="rect">
                <a:avLst/>
              </a:prstGeom>
              <a:blipFill>
                <a:blip r:embed="rId5"/>
                <a:stretch>
                  <a:fillRect b="-60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103C44E-CBCE-275D-FD56-B6CD104F84E7}"/>
              </a:ext>
            </a:extLst>
          </p:cNvPr>
          <p:cNvSpPr txBox="1"/>
          <p:nvPr/>
        </p:nvSpPr>
        <p:spPr>
          <a:xfrm>
            <a:off x="2659114" y="6114648"/>
            <a:ext cx="160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DE" dirty="0"/>
              <a:t>tep size (</a:t>
            </a:r>
            <a:r>
              <a:rPr lang="en-GB" dirty="0"/>
              <a:t>l</a:t>
            </a:r>
            <a:r>
              <a:rPr lang="en-DE" dirty="0"/>
              <a:t>earning rate)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EE9966-F5C5-2BCC-BAF7-95D30E2F71D9}"/>
              </a:ext>
            </a:extLst>
          </p:cNvPr>
          <p:cNvCxnSpPr>
            <a:cxnSpLocks/>
          </p:cNvCxnSpPr>
          <p:nvPr/>
        </p:nvCxnSpPr>
        <p:spPr>
          <a:xfrm flipV="1">
            <a:off x="3657600" y="5981837"/>
            <a:ext cx="903890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DD07E1D-1B5A-F4AE-A0B6-72F04F1C1B0A}"/>
              </a:ext>
            </a:extLst>
          </p:cNvPr>
          <p:cNvSpPr txBox="1"/>
          <p:nvPr/>
        </p:nvSpPr>
        <p:spPr>
          <a:xfrm>
            <a:off x="4297444" y="6251280"/>
            <a:ext cx="382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</a:t>
            </a:r>
            <a:r>
              <a:rPr lang="en-DE" dirty="0"/>
              <a:t>ector containing all partial derivatives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5F6733-6AD0-5EF2-0D91-276365573E68}"/>
              </a:ext>
            </a:extLst>
          </p:cNvPr>
          <p:cNvCxnSpPr>
            <a:cxnSpLocks/>
          </p:cNvCxnSpPr>
          <p:nvPr/>
        </p:nvCxnSpPr>
        <p:spPr>
          <a:xfrm flipH="1" flipV="1">
            <a:off x="4887310" y="5981837"/>
            <a:ext cx="73573" cy="31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BD310B1-6979-1FF1-3CDF-1FEACFBF2736}"/>
              </a:ext>
            </a:extLst>
          </p:cNvPr>
          <p:cNvSpPr txBox="1"/>
          <p:nvPr/>
        </p:nvSpPr>
        <p:spPr>
          <a:xfrm>
            <a:off x="11458836" y="377518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F4E2B2-61D7-F208-D225-F605C81CF94F}"/>
              </a:ext>
            </a:extLst>
          </p:cNvPr>
          <p:cNvSpPr txBox="1"/>
          <p:nvPr/>
        </p:nvSpPr>
        <p:spPr>
          <a:xfrm>
            <a:off x="7823525" y="4133318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ocal minimum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91D054-8B0C-C455-5A13-5623DE111F7D}"/>
              </a:ext>
            </a:extLst>
          </p:cNvPr>
          <p:cNvSpPr txBox="1"/>
          <p:nvPr/>
        </p:nvSpPr>
        <p:spPr>
          <a:xfrm>
            <a:off x="11051840" y="4249615"/>
            <a:ext cx="108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minimum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FFD6EBB-178D-8072-DF43-835615D86038}"/>
              </a:ext>
            </a:extLst>
          </p:cNvPr>
          <p:cNvCxnSpPr/>
          <p:nvPr/>
        </p:nvCxnSpPr>
        <p:spPr>
          <a:xfrm>
            <a:off x="8610600" y="4572780"/>
            <a:ext cx="449940" cy="7636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46E2ABE-3798-4354-0088-9023D5BEF545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10899890" y="4895946"/>
            <a:ext cx="695245" cy="8045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936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6B63E-1E42-BE43-0C23-96E694132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ea typeface="Cambria Math" panose="02040503050406030204" pitchFamily="18" charset="0"/>
                  </a:rPr>
                  <a:t>learning rate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corresponds to positive scalar value (hyperparameter)</a:t>
                </a:r>
              </a:p>
              <a:p>
                <a:r>
                  <a:rPr lang="en-GB" sz="2400" dirty="0"/>
                  <a:t>o</a:t>
                </a:r>
                <a:r>
                  <a:rPr lang="en-DE" sz="2400" dirty="0"/>
                  <a:t>ften set to small constant</a:t>
                </a:r>
              </a:p>
              <a:p>
                <a:r>
                  <a:rPr lang="en-GB" sz="2400" dirty="0"/>
                  <a:t>can be optimized via l</a:t>
                </a:r>
                <a:r>
                  <a:rPr lang="en-DE" sz="2400" dirty="0"/>
                  <a:t>ine search: evaluate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d>
                  </m:oMath>
                </a14:m>
                <a:r>
                  <a:rPr lang="en-DE" sz="2400" dirty="0"/>
                  <a:t> for several values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and choose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sz="2400" dirty="0"/>
                  <a:t> resulting in smallest value of objective function</a:t>
                </a:r>
              </a:p>
              <a:p>
                <a:r>
                  <a:rPr lang="en-DE" sz="2400" dirty="0"/>
                  <a:t>can be varied from iteration to iteration (e.g., via some heuristic): smaller steps closer to the minimum (learning rate schedule/decay)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40F5CA-05ED-EDB5-8CED-C405CF4C22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714844"/>
              </a:xfrm>
              <a:blipFill>
                <a:blip r:embed="rId2"/>
                <a:stretch>
                  <a:fillRect l="-965" t="-2791" b="-9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BC640-DBB9-123A-5115-D26C3AFA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22</a:t>
            </a:fld>
            <a:endParaRPr lang="en-DE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16F2BB4-F01D-7C0C-FF15-9208AD8F8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189" y="4523805"/>
            <a:ext cx="5902411" cy="21556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5AFFF0-AAD7-100D-5355-D99C67E122D5}"/>
              </a:ext>
            </a:extLst>
          </p:cNvPr>
          <p:cNvSpPr txBox="1"/>
          <p:nvPr/>
        </p:nvSpPr>
        <p:spPr>
          <a:xfrm>
            <a:off x="8078082" y="65983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21362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C14A-14EC-0D92-937C-276BB23DF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and Stochastic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843054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in usual gradient descent: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(and in turn objective function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n-GB" sz="2600" dirty="0"/>
                  <a:t>) updated after full t</a:t>
                </a:r>
                <a:r>
                  <a:rPr lang="en-DE" sz="2600" dirty="0"/>
                  <a:t>raining epoch (one sweep through entire training data set) 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batch learning</a:t>
                </a:r>
              </a:p>
              <a:p>
                <a:pPr marL="0" indent="0">
                  <a:buNone/>
                </a:pPr>
                <a:r>
                  <a:rPr lang="en-GB" sz="2600" dirty="0"/>
                  <a:t>consider:	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	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600" dirty="0"/>
                  <a:t>corresponds to loss function)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tochastic gradient descent </a:t>
                </a:r>
                <a:r>
                  <a:rPr lang="en-GB" sz="2600" dirty="0"/>
                  <a:t>(SGD) </a:t>
                </a:r>
                <a:r>
                  <a:rPr lang="en-DE" sz="2600" dirty="0"/>
                  <a:t>updates after each training example (gradient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r>
                  <a:rPr lang="en-DE" sz="2600" dirty="0"/>
                  <a:t> approximated with gradient of single loss):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online learning</a:t>
                </a:r>
                <a:endParaRPr lang="en-DE" sz="2600" dirty="0"/>
              </a:p>
              <a:p>
                <a:r>
                  <a:rPr lang="en-GB" sz="2600" dirty="0"/>
                  <a:t>shuffling of samples after training epoch to prevent cycles</a:t>
                </a:r>
              </a:p>
              <a:p>
                <a:r>
                  <a:rPr lang="en-GB" sz="2600" dirty="0"/>
                  <a:t>adaptive learning rate to improve convergence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E377A4-5C75-2135-C10D-3C465B8B97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843054" cy="4351338"/>
              </a:xfrm>
              <a:blipFill>
                <a:blip r:embed="rId2"/>
                <a:stretch>
                  <a:fillRect l="-900" t="-1681" r="-5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2BF27-FFB7-7BCE-50ED-559FB1C4F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4984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8122-749A-08BA-C05C-205348FDE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DE" dirty="0"/>
              <a:t>ini Batches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A105-3BA8-8FCA-F751-CB355C0ED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Compared to its batch mode, stochastic gradient descent helps to avoid local minima (more robust) but is computationally expensive (less efficient).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m</a:t>
            </a:r>
            <a:r>
              <a:rPr lang="en-DE" sz="2600" dirty="0"/>
              <a:t>ini-batch </a:t>
            </a:r>
            <a:r>
              <a:rPr lang="en-GB" sz="2600" dirty="0"/>
              <a:t>SGD</a:t>
            </a:r>
            <a:r>
              <a:rPr lang="en-DE" sz="2600" dirty="0"/>
              <a:t> as compromise:</a:t>
            </a:r>
          </a:p>
          <a:p>
            <a:pPr marL="0" indent="0">
              <a:buNone/>
            </a:pPr>
            <a:r>
              <a:rPr lang="en-GB" sz="2600" dirty="0"/>
              <a:t>splitting training data set into small batches used to calculate model error and update parameters</a:t>
            </a:r>
          </a:p>
          <a:p>
            <a:pPr marL="0" indent="0">
              <a:buNone/>
            </a:pPr>
            <a:r>
              <a:rPr lang="en-GB" sz="2600" dirty="0"/>
              <a:t>at the cost of one additional hyperparameter specifying mini-batch size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0BE3E-80DD-74FF-2F42-11C271159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619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0C066-EE27-BB22-4C9D-727A7F8E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Gradient Descent with Momentum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goal: improve optimization process by avoiding gradients bouncing around the search space (dampening oscillations), accelerate in direction of minima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algorithm:</a:t>
                </a:r>
              </a:p>
              <a:p>
                <a:r>
                  <a:rPr lang="en-GB" dirty="0"/>
                  <a:t>estimate gradient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i="1" dirty="0"/>
              </a:p>
              <a:p>
                <a:r>
                  <a:rPr lang="en-GB" dirty="0"/>
                  <a:t>compute velocity update: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𝒈</m:t>
                    </m:r>
                  </m:oMath>
                </a14:m>
                <a:endParaRPr lang="en-GB" b="1" dirty="0"/>
              </a:p>
              <a:p>
                <a:r>
                  <a:rPr lang="en-GB" dirty="0"/>
                  <a:t>apply parameter update: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velocity: direction and speed at which the parameters move through parameter space, set to an exponentially decaying average of the past negative gradients (continues to move in its direction)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02FE56-5192-7272-AAD5-EB223EDD65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48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1A9E5-ABD4-B36C-76BA-7EC1EB06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/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h</a:t>
                </a:r>
                <a:r>
                  <a:rPr lang="en-DE" dirty="0"/>
                  <a:t>yperparameter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DE" dirty="0"/>
                  <a:t>) specifying exponential decay (like learning rate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DE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DE" dirty="0"/>
                  <a:t> may be adapted over course of optimization)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E9E4439-D0D2-5F32-287B-BB62ED8AB8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0383" y="2554013"/>
                <a:ext cx="6064469" cy="646331"/>
              </a:xfrm>
              <a:prstGeom prst="rect">
                <a:avLst/>
              </a:prstGeom>
              <a:blipFill>
                <a:blip r:embed="rId3"/>
                <a:stretch>
                  <a:fillRect l="-626" t="-3846" r="-1253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0FBF36-9E0C-0834-3B42-523AF1AEC329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612524" y="2877179"/>
            <a:ext cx="367859" cy="885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665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4940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Statistics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300" dirty="0"/>
                  <a:t>f</a:t>
                </a:r>
                <a:r>
                  <a:rPr lang="en-DE" sz="2300" dirty="0"/>
                  <a:t>requentist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fixed (but unknown </a:t>
                </a:r>
                <a:r>
                  <a:rPr lang="en-GB" sz="2300" dirty="0">
                    <a:sym typeface="Wingdings" pitchFamily="2" charset="2"/>
                  </a:rPr>
                  <a:t> </a:t>
                </a:r>
                <a:r>
                  <a:rPr lang="en-GB" sz="2300" dirty="0"/>
                  <a:t>uncertain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3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3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300" dirty="0"/>
                  <a:t>)</a:t>
                </a:r>
                <a:endParaRPr lang="en-DE" sz="2300" dirty="0"/>
              </a:p>
              <a:p>
                <a:r>
                  <a:rPr lang="en-GB" sz="2300" dirty="0"/>
                  <a:t>data set from random sampling</a:t>
                </a:r>
                <a:endParaRPr lang="en-DE" sz="2300" dirty="0"/>
              </a:p>
              <a:p>
                <a:pPr marL="0" indent="0">
                  <a:buNone/>
                </a:pPr>
                <a:endParaRPr lang="en-DE" sz="2300" dirty="0"/>
              </a:p>
              <a:p>
                <a:pPr marL="0" indent="0">
                  <a:buNone/>
                </a:pPr>
                <a:r>
                  <a:rPr lang="en-DE" sz="2300" dirty="0"/>
                  <a:t>Bayesian perspective:</a:t>
                </a:r>
              </a:p>
              <a:p>
                <a:r>
                  <a:rPr lang="en-GB" sz="2300" dirty="0"/>
                  <a:t>true model parameters </a:t>
                </a:r>
                <a14:m>
                  <m:oMath xmlns:m="http://schemas.openxmlformats.org/officeDocument/2006/math">
                    <m:r>
                      <a:rPr lang="en-US" sz="23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GB" sz="2300" dirty="0"/>
                  <a:t> random (estimation of full distributions over parameters)</a:t>
                </a:r>
                <a:endParaRPr lang="en-DE" sz="2300" dirty="0"/>
              </a:p>
              <a:p>
                <a:r>
                  <a:rPr lang="en-GB" sz="2300" dirty="0"/>
                  <a:t>data not random (observed)</a:t>
                </a:r>
                <a:endParaRPr lang="en-DE" sz="23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1321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D083-3809-B3F2-5290-947907844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9EF95-A3CC-50C2-FC92-FF2E0B85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/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9C2805-7BBC-38B8-8256-ACF3DC779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631" y="2916327"/>
                <a:ext cx="4476738" cy="1025345"/>
              </a:xfrm>
              <a:prstGeom prst="rect">
                <a:avLst/>
              </a:prstGeom>
              <a:blipFill>
                <a:blip r:embed="rId2"/>
                <a:stretch>
                  <a:fillRect l="-1412" b="-4762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/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p</a:t>
                </a:r>
                <a:r>
                  <a:rPr lang="en-DE" sz="2400" dirty="0"/>
                  <a:t>rior probability (belief in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DE" sz="2400" dirty="0"/>
                  <a:t> before evidence)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4059E9-36C1-0C63-DCC8-3ED5BD9559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5676" y="4515613"/>
                <a:ext cx="2270568" cy="1200329"/>
              </a:xfrm>
              <a:prstGeom prst="rect">
                <a:avLst/>
              </a:prstGeom>
              <a:blipFill>
                <a:blip r:embed="rId3"/>
                <a:stretch>
                  <a:fillRect l="-3889" t="-4167" r="-3889" b="-93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FF3577-4A01-1DEC-E4B4-75723E488AE3}"/>
              </a:ext>
            </a:extLst>
          </p:cNvPr>
          <p:cNvSpPr txBox="1"/>
          <p:nvPr/>
        </p:nvSpPr>
        <p:spPr>
          <a:xfrm>
            <a:off x="4953001" y="1534005"/>
            <a:ext cx="3657599" cy="83099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DE" sz="2400" dirty="0"/>
              <a:t>likelihood function (</a:t>
            </a:r>
            <a:r>
              <a:rPr lang="en-GB" sz="2400" dirty="0"/>
              <a:t>d</a:t>
            </a:r>
            <a:r>
              <a:rPr lang="en-DE" sz="2400" dirty="0"/>
              <a:t>erived from statistical model)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B1AEB-5B92-AF7F-8213-0C80AC548A6E}"/>
              </a:ext>
            </a:extLst>
          </p:cNvPr>
          <p:cNvSpPr txBox="1"/>
          <p:nvPr/>
        </p:nvSpPr>
        <p:spPr>
          <a:xfrm>
            <a:off x="1481958" y="4515613"/>
            <a:ext cx="2725123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 probability (belief updated with observed evidence)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0F36AA-B964-BEBF-8893-D8AE7C77D47B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844520" y="3710152"/>
            <a:ext cx="1313795" cy="805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9B6A5EC-D8D8-2627-1F0B-C09E9824887E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316717" y="2365002"/>
            <a:ext cx="465084" cy="551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FCC376-1AB2-5E5F-C5E8-C82BBEF5FAF4}"/>
              </a:ext>
            </a:extLst>
          </p:cNvPr>
          <p:cNvCxnSpPr>
            <a:cxnSpLocks/>
          </p:cNvCxnSpPr>
          <p:nvPr/>
        </p:nvCxnSpPr>
        <p:spPr>
          <a:xfrm flipH="1" flipV="1">
            <a:off x="7655481" y="3364343"/>
            <a:ext cx="1691999" cy="1162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29414B7-24A4-506D-E649-FF8975144AED}"/>
              </a:ext>
            </a:extLst>
          </p:cNvPr>
          <p:cNvSpPr txBox="1"/>
          <p:nvPr/>
        </p:nvSpPr>
        <p:spPr>
          <a:xfrm>
            <a:off x="4851674" y="4522288"/>
            <a:ext cx="2399408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new data</a:t>
            </a:r>
            <a:r>
              <a:rPr lang="en-DE" sz="2400" dirty="0"/>
              <a:t> (same for all hypotheses </a:t>
            </a:r>
            <a:r>
              <a:rPr lang="en-DE" sz="2400" dirty="0">
                <a:sym typeface="Wingdings" pitchFamily="2" charset="2"/>
              </a:rPr>
              <a:t> uninteresting</a:t>
            </a:r>
            <a:r>
              <a:rPr lang="en-DE" sz="2400" dirty="0"/>
              <a:t>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9B76951-6349-FEB7-9787-2CE26595D181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6051378" y="3941672"/>
            <a:ext cx="730423" cy="580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/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hypothesis (model)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: evidence (data)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C24B1E-3649-640C-30E1-D8472BCE4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78" y="1926888"/>
                <a:ext cx="3033331" cy="830997"/>
              </a:xfrm>
              <a:prstGeom prst="rect">
                <a:avLst/>
              </a:prstGeom>
              <a:blipFill>
                <a:blip r:embed="rId4"/>
                <a:stretch>
                  <a:fillRect l="-417" t="-4545" r="-208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0701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3E2E1-F339-3C33-E4A0-683C3217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 Theorem for Parameter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AC5BFA-CF2B-7911-694F-414613AAA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3602-ADE5-3B79-4950-D589D25138B6}"/>
              </a:ext>
            </a:extLst>
          </p:cNvPr>
          <p:cNvSpPr txBox="1"/>
          <p:nvPr/>
        </p:nvSpPr>
        <p:spPr>
          <a:xfrm>
            <a:off x="7751379" y="4070992"/>
            <a:ext cx="4280338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rior (e.g., broad Gaussian):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initial belief about uncertain parameters (</a:t>
            </a:r>
            <a:r>
              <a:rPr lang="en-GB" sz="2400" dirty="0"/>
              <a:t>helps to reduce variance with few data)</a:t>
            </a:r>
            <a:endParaRPr lang="en-DE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/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d</a:t>
                </a:r>
                <a:r>
                  <a:rPr lang="en-DE" sz="2400" dirty="0"/>
                  <a:t>ata likelihood:</a:t>
                </a:r>
              </a:p>
              <a:p>
                <a:r>
                  <a:rPr lang="en-GB" sz="2400" dirty="0"/>
                  <a:t>m</a:t>
                </a:r>
                <a:r>
                  <a:rPr lang="en-DE" sz="2400" dirty="0"/>
                  <a:t>odel (function of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DE" sz="2400" dirty="0"/>
                  <a:t> with data fixed), e.g., for linear regression: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AC9204A-4D87-9839-B209-4A7B555912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3492" y="1536800"/>
                <a:ext cx="5445016" cy="1200329"/>
              </a:xfrm>
              <a:prstGeom prst="rect">
                <a:avLst/>
              </a:prstGeom>
              <a:blipFill>
                <a:blip r:embed="rId2"/>
                <a:stretch>
                  <a:fillRect l="-1628" t="-3125" r="-1163" b="-104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4F47A30-ABFA-32C4-0285-3FEE6345CF30}"/>
              </a:ext>
            </a:extLst>
          </p:cNvPr>
          <p:cNvSpPr txBox="1"/>
          <p:nvPr/>
        </p:nvSpPr>
        <p:spPr>
          <a:xfrm>
            <a:off x="160282" y="4070992"/>
            <a:ext cx="4280339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p</a:t>
            </a:r>
            <a:r>
              <a:rPr lang="en-DE" sz="2400" dirty="0"/>
              <a:t>osterior:</a:t>
            </a:r>
          </a:p>
          <a:p>
            <a:r>
              <a:rPr lang="en-GB" sz="2400" dirty="0"/>
              <a:t>p</a:t>
            </a:r>
            <a:r>
              <a:rPr lang="en-DE" sz="2400" dirty="0"/>
              <a:t>robability distribution reflecting the effect of data on prior belief about parameters </a:t>
            </a:r>
            <a:r>
              <a:rPr lang="en-GB" sz="2400" dirty="0"/>
              <a:t>(increasing certainty with new evidence</a:t>
            </a:r>
            <a:r>
              <a:rPr lang="en-DE" sz="2400" dirty="0"/>
              <a:t>)</a:t>
            </a:r>
            <a:endParaRPr lang="en-GB" sz="2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B4FF4A4-E971-123F-6E1C-A1FDAB52118A}"/>
              </a:ext>
            </a:extLst>
          </p:cNvPr>
          <p:cNvCxnSpPr>
            <a:cxnSpLocks/>
            <a:stCxn id="7" idx="0"/>
            <a:endCxn id="20" idx="1"/>
          </p:cNvCxnSpPr>
          <p:nvPr/>
        </p:nvCxnSpPr>
        <p:spPr>
          <a:xfrm flipV="1">
            <a:off x="2300452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2E49E3D-A61D-1FE6-3F30-8C499197543F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>
            <a:off x="6096000" y="2737129"/>
            <a:ext cx="0" cy="596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08D47F-ADC3-C1B6-C958-BCE0FCAD0EDA}"/>
              </a:ext>
            </a:extLst>
          </p:cNvPr>
          <p:cNvCxnSpPr>
            <a:cxnSpLocks/>
            <a:stCxn id="5" idx="0"/>
            <a:endCxn id="20" idx="3"/>
          </p:cNvCxnSpPr>
          <p:nvPr/>
        </p:nvCxnSpPr>
        <p:spPr>
          <a:xfrm flipH="1" flipV="1">
            <a:off x="8728841" y="3626371"/>
            <a:ext cx="1162707" cy="44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/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3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∙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</m:oMath>
                  </m:oMathPara>
                </a14:m>
                <a:endParaRPr lang="en-DE" sz="32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96B289F-AEA2-8D88-BBA5-D51F72AA05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3159" y="3333983"/>
                <a:ext cx="5265682" cy="584775"/>
              </a:xfrm>
              <a:prstGeom prst="rect">
                <a:avLst/>
              </a:prstGeom>
              <a:blipFill>
                <a:blip r:embed="rId3"/>
                <a:stretch>
                  <a:fillRect b="-2083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/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to be compared to f</a:t>
                </a:r>
                <a:r>
                  <a:rPr lang="en-DE" sz="2200" dirty="0"/>
                  <a:t>requentist point estimates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DE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A0A4C12-CCAF-751F-2A33-5A56DC547F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883" y="5040488"/>
                <a:ext cx="2270234" cy="1139864"/>
              </a:xfrm>
              <a:prstGeom prst="rect">
                <a:avLst/>
              </a:prstGeom>
              <a:blipFill>
                <a:blip r:embed="rId4"/>
                <a:stretch>
                  <a:fillRect l="-3333" t="-3261" b="-869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10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21F78-9676-FC22-2D71-300BB2A8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Consider Supervised Learning Scenario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map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estimated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r>
                  <a:rPr lang="en-GB" sz="2200" dirty="0"/>
                  <a:t>random variables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GB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sz="2200" dirty="0"/>
                  <a:t>) </a:t>
                </a:r>
                <a14:m>
                  <m:oMath xmlns:m="http://schemas.openxmlformats.org/officeDocument/2006/math">
                    <m:r>
                      <a:rPr lang="en-GB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GB" sz="2200" dirty="0"/>
                  <a:t> usually high-dimensional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</a:t>
                </a:r>
                <a:r>
                  <a:rPr lang="en-DE" dirty="0"/>
                  <a:t>urve fitting / parameter estimation:</a:t>
                </a:r>
              </a:p>
              <a:p>
                <a:pPr marL="0" indent="0">
                  <a:buNone/>
                </a:pPr>
                <a:r>
                  <a:rPr lang="en-GB" dirty="0"/>
                  <a:t>fit train data set of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) pairs </a:t>
                </a:r>
                <a:r>
                  <a:rPr lang="en-GB" dirty="0">
                    <a:sym typeface="Wingdings" pitchFamily="2" charset="2"/>
                  </a:rPr>
                  <a:t> m</a:t>
                </a:r>
                <a:r>
                  <a:rPr lang="en-GB" dirty="0"/>
                  <a:t>inimization of cost function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consider d</a:t>
                </a:r>
                <a:r>
                  <a:rPr lang="en-DE" dirty="0"/>
                  <a:t>iscriminative models:</a:t>
                </a:r>
              </a:p>
              <a:p>
                <a:r>
                  <a:rPr lang="en-DE" dirty="0"/>
                  <a:t>predict conditional density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en-DE" sz="2200" dirty="0"/>
                  <a:t>as opposed to generative models predicting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/>
                  <a:t> (or just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200" dirty="0">
                    <a:sym typeface="Wingdings" panose="05000000000000000000" pitchFamily="2" charset="2"/>
                  </a:rPr>
                  <a:t>) 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GB" sz="2200" dirty="0">
                    <a:sym typeface="Wingdings" panose="05000000000000000000" pitchFamily="2" charset="2"/>
                  </a:rPr>
                  <a:t> not given, more difficult</a:t>
                </a:r>
                <a:endParaRPr lang="en-DE" sz="2200" dirty="0"/>
              </a:p>
              <a:p>
                <a:r>
                  <a:rPr lang="en-GB" dirty="0"/>
                  <a:t>o</a:t>
                </a:r>
                <a:r>
                  <a:rPr lang="en-DE" dirty="0"/>
                  <a:t>ften just conditional mean</a:t>
                </a:r>
                <a:r>
                  <a:rPr lang="en-GB" dirty="0"/>
                  <a:t> (depending on used loss)</a:t>
                </a:r>
                <a:r>
                  <a:rPr lang="en-DE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916FA3-AEFF-3F24-45D6-48CAAC1419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922876" cy="4351338"/>
              </a:xfrm>
              <a:blipFill>
                <a:blip r:embed="rId2"/>
                <a:stretch>
                  <a:fillRect l="-1005" t="-2521" b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30186-3866-87F6-86F6-E38EACD2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74728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3B02-B7DF-1814-9149-5779531B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Bayesian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,⋯,</m:t>
                          </m:r>
                          <m:d>
                            <m:d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2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d>
                                <m:dPr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,⋯,</m:t>
                              </m:r>
                              <m:d>
                                <m:d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nary>
                    </m:oMath>
                  </m:oMathPara>
                </a14:m>
                <a:endParaRPr lang="en-DE" sz="22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600" dirty="0"/>
                  <a:t>prediction of full probability distribution instead of frequentist point estimate(s) plugged into model distribution 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PDF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;</m:t>
                        </m:r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, …</m:t>
                        </m:r>
                      </m:e>
                    </m:d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22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drawback: high computational costs due to integral over parameter distribution (especially for large training data sets)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E03EFA-AED7-F3D0-B414-D286C62364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C8E45-50AA-84E3-44A4-C716186B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EE5C2A-112C-2070-5C96-3104C5FE2FCB}"/>
              </a:ext>
            </a:extLst>
          </p:cNvPr>
          <p:cNvSpPr txBox="1"/>
          <p:nvPr/>
        </p:nvSpPr>
        <p:spPr>
          <a:xfrm>
            <a:off x="5604106" y="2619701"/>
            <a:ext cx="1397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likelihood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612EA3-CBBF-3B6A-3033-4E2108A365E3}"/>
              </a:ext>
            </a:extLst>
          </p:cNvPr>
          <p:cNvSpPr txBox="1"/>
          <p:nvPr/>
        </p:nvSpPr>
        <p:spPr>
          <a:xfrm>
            <a:off x="7253346" y="2619701"/>
            <a:ext cx="2082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l</a:t>
            </a:r>
            <a:r>
              <a:rPr lang="en-DE" sz="2400" dirty="0"/>
              <a:t>atest posterior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E1150C-BE7B-6676-9BA5-F64131E2BE93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6096000" y="2364828"/>
            <a:ext cx="207016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3E0F12-556A-A5CE-CD0F-570D6A5C2134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019393" y="2364828"/>
            <a:ext cx="275040" cy="2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617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E32B-B96C-8076-8FC4-C3BCCF27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Alternatives for PDF Predictions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sz="2800" b="1" dirty="0"/>
                  <a:t>q</a:t>
                </a:r>
                <a:r>
                  <a:rPr lang="en-DE" sz="2800" b="1" dirty="0"/>
                  <a:t>uantile regression</a:t>
                </a:r>
                <a:r>
                  <a:rPr lang="en-DE" sz="2800" dirty="0"/>
                  <a:t>:</a:t>
                </a:r>
                <a:r>
                  <a:rPr lang="en-GB" sz="2800" dirty="0"/>
                  <a:t> </a:t>
                </a:r>
                <a:r>
                  <a:rPr lang="en-DE" sz="2800" dirty="0"/>
                  <a:t>estimate quantile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800" dirty="0"/>
                  <a:t> of distribution instead of conditional mean by </a:t>
                </a:r>
                <a:r>
                  <a:rPr lang="en-GB" sz="2800" dirty="0"/>
                  <a:t>minimizing pinball loss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  <m:nary>
                        <m:naryPr>
                          <m:chr m:val="∑"/>
                          <m:supHide m:val="on"/>
                          <m:ctrlPr>
                            <a:rPr lang="en-DE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&lt;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GB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GB" sz="280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280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80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80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GB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GB" sz="2800" dirty="0"/>
              </a:p>
              <a:p>
                <a:pPr marL="0" indent="0">
                  <a:buNone/>
                </a:pPr>
                <a:r>
                  <a:rPr lang="en-DE" dirty="0"/>
                  <a:t>instead of squared error loss</a:t>
                </a:r>
                <a:r>
                  <a:rPr lang="en-GB" dirty="0"/>
                  <a:t> (choice of loss function defines point estimate)</a:t>
                </a:r>
                <a:endParaRPr lang="en-DE" dirty="0"/>
              </a:p>
              <a:p>
                <a:r>
                  <a:rPr lang="en-GB" dirty="0"/>
                  <a:t>p</a:t>
                </a:r>
                <a:r>
                  <a:rPr lang="en-DE" dirty="0"/>
                  <a:t>ossible with various ML methods, including neural networks and tree-based methods (like random forests or gradient boosting)</a:t>
                </a:r>
                <a:endParaRPr lang="en-GB" dirty="0"/>
              </a:p>
              <a:p>
                <a:r>
                  <a:rPr lang="en-GB" dirty="0"/>
                  <a:t>subsequently approximate full probability distribution from a few predicted quantiles by fitting (assumed distribution or spline) or </a:t>
                </a:r>
                <a:r>
                  <a:rPr lang="en-GB" dirty="0">
                    <a:hlinkClick r:id="rId2"/>
                  </a:rPr>
                  <a:t>quantile-parameterized distributions</a:t>
                </a:r>
                <a:endParaRPr lang="en-DE" dirty="0"/>
              </a:p>
              <a:p>
                <a:pPr marL="0" indent="0">
                  <a:buNone/>
                </a:pPr>
                <a:endParaRPr lang="en-DE" sz="2800" dirty="0"/>
              </a:p>
              <a:p>
                <a:pPr marL="0" indent="0">
                  <a:buNone/>
                </a:pPr>
                <a:r>
                  <a:rPr lang="en-GB" b="1" dirty="0"/>
                  <a:t>PDF assumption for model and e</a:t>
                </a:r>
                <a:r>
                  <a:rPr lang="en-DE" b="1" dirty="0"/>
                  <a:t>stimation o</a:t>
                </a:r>
                <a:r>
                  <a:rPr lang="en-GB" b="1" dirty="0"/>
                  <a:t>f its parameters</a:t>
                </a:r>
                <a:r>
                  <a:rPr lang="en-DE" dirty="0"/>
                  <a:t>:</a:t>
                </a:r>
                <a:r>
                  <a:rPr lang="en-GB" dirty="0"/>
                  <a:t> a</a:t>
                </a:r>
                <a:r>
                  <a:rPr lang="en-DE" dirty="0"/>
                  <a:t>ssume, </a:t>
                </a:r>
                <a:r>
                  <a:rPr lang="en-GB" dirty="0"/>
                  <a:t>e</a:t>
                </a:r>
                <a:r>
                  <a:rPr lang="en-DE" dirty="0"/>
                  <a:t>.g., Gaussian or negative binomial </a:t>
                </a:r>
                <a:r>
                  <a:rPr lang="en-GB" dirty="0">
                    <a:sym typeface="Wingdings" pitchFamily="2" charset="2"/>
                  </a:rPr>
                  <a:t>and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/>
                  <a:t>estimate mean and variance (by means of different ML models or corresponding likelihood)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DAD419-AC89-4051-EDB9-A898F5F5BC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54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5AF8E7-FB35-347F-9A1E-3B9BF131E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80571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49A5-214B-0458-1362-643AC4EE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Common Core of Statistical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EC3B-D047-152A-D348-6F174E94A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Most ML algorithms can be described by the general recipe of combining models, costs, and optimization methods.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including non-linear models:</a:t>
            </a:r>
          </a:p>
          <a:p>
            <a:r>
              <a:rPr lang="en-GB" dirty="0"/>
              <a:t>neural networks: backpropagation</a:t>
            </a:r>
          </a:p>
          <a:p>
            <a:r>
              <a:rPr lang="en-GB" dirty="0"/>
              <a:t>support-vector machines: minimizing hinge loss (soft-margin SVM)</a:t>
            </a:r>
          </a:p>
          <a:p>
            <a:r>
              <a:rPr lang="en-GB" dirty="0"/>
              <a:t>decision trees: minimizing impurity functions (mean squared error for regression, (kind of) </a:t>
            </a:r>
            <a:r>
              <a:rPr lang="en-GB" dirty="0" err="1"/>
              <a:t>Kullback-Leibler</a:t>
            </a:r>
            <a:r>
              <a:rPr lang="en-GB" dirty="0"/>
              <a:t> divergence for classification)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dirty="0"/>
              <a:t>and even</a:t>
            </a:r>
            <a:endParaRPr lang="en-GB" dirty="0"/>
          </a:p>
          <a:p>
            <a:r>
              <a:rPr lang="en-DE" dirty="0"/>
              <a:t>unsupervised learning</a:t>
            </a:r>
            <a:r>
              <a:rPr lang="en-GB" dirty="0"/>
              <a:t>: self-supervised, PCA by maximum variance directions</a:t>
            </a:r>
          </a:p>
          <a:p>
            <a:r>
              <a:rPr lang="en-GB" dirty="0"/>
              <a:t>reinforcement learning: express rewards in loss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BB3D1-125D-35D4-074F-4FEF3EEE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48839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6782-0B3E-DCC8-95A7-FDDB9A0D1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00F4C-FF7B-BC1E-3920-A32864143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7028301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only deep learning, but also a nice ML introduction</a:t>
            </a:r>
            <a:r>
              <a:rPr lang="en-GB" sz="2600" dirty="0"/>
              <a:t>: </a:t>
            </a:r>
            <a:r>
              <a:rPr lang="en-GB" sz="2600" dirty="0">
                <a:hlinkClick r:id="rId2"/>
              </a:rPr>
              <a:t>https://www.deeplearningbook.org/</a:t>
            </a:r>
            <a:endParaRPr lang="en-DE" sz="2600" dirty="0"/>
          </a:p>
        </p:txBody>
      </p:sp>
      <p:pic>
        <p:nvPicPr>
          <p:cNvPr id="6" name="Picture 5" descr="A picture containing text, tree, outdoor, plant&#10;&#10;Description automatically generated">
            <a:extLst>
              <a:ext uri="{FF2B5EF4-FFF2-40B4-BE49-F238E27FC236}">
                <a16:creationId xmlns:a16="http://schemas.microsoft.com/office/drawing/2014/main" id="{B689B74E-FDD7-D323-3E4D-22F370E9B3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78" r="4683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6E96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EB7300-FDE1-67C5-6D19-B237878E5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E1BB0D-8AD4-A14C-8FD5-F1619D1A43A2}" type="slidenum">
              <a:rPr lang="en-DE" smtClean="0"/>
              <a:pPr>
                <a:spcAft>
                  <a:spcPts val="600"/>
                </a:spcAft>
              </a:pPr>
              <a:t>33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BD0C37-1C83-4F23-F8ED-2FD770CD6862}"/>
              </a:ext>
            </a:extLst>
          </p:cNvPr>
          <p:cNvSpPr txBox="1"/>
          <p:nvPr/>
        </p:nvSpPr>
        <p:spPr>
          <a:xfrm>
            <a:off x="7920773" y="5089283"/>
            <a:ext cx="36311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following on from the above, also covering newer topics:</a:t>
            </a:r>
            <a:r>
              <a:rPr lang="en-DE" sz="2200" dirty="0"/>
              <a:t> </a:t>
            </a:r>
            <a:r>
              <a:rPr lang="en-GB" sz="2200" dirty="0" err="1">
                <a:hlinkClick r:id="rId4"/>
              </a:rPr>
              <a:t>udlbook</a:t>
            </a:r>
            <a:endParaRPr lang="en-GB" sz="2200" dirty="0"/>
          </a:p>
        </p:txBody>
      </p:sp>
      <p:pic>
        <p:nvPicPr>
          <p:cNvPr id="1026" name="Picture 2" descr="front cover">
            <a:extLst>
              <a:ext uri="{FF2B5EF4-FFF2-40B4-BE49-F238E27FC236}">
                <a16:creationId xmlns:a16="http://schemas.microsoft.com/office/drawing/2014/main" id="{E385255B-8FFA-0130-254C-E4F7CB58A7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934" y="3820147"/>
            <a:ext cx="2651036" cy="296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55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DC18C-10CD-2319-FBA8-6B554ABA2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Overcome our Mathematical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DED6F-7BB0-B5C9-FBE5-7D32E12FF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evolution provided us with moderate math skills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AI/ML to the rescue:</a:t>
            </a:r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recognition of mathematical structures and patterns</a:t>
            </a:r>
            <a:endParaRPr lang="en-GB" dirty="0"/>
          </a:p>
          <a:p>
            <a:r>
              <a:rPr lang="en-GB" dirty="0"/>
              <a:t>algorithm discovery: </a:t>
            </a:r>
            <a:r>
              <a:rPr lang="en-DE" dirty="0">
                <a:hlinkClick r:id="rId3"/>
              </a:rPr>
              <a:t>AlphaTensor</a:t>
            </a:r>
            <a:endParaRPr lang="en-DE" dirty="0"/>
          </a:p>
          <a:p>
            <a:r>
              <a:rPr lang="en-GB" dirty="0"/>
              <a:t>symbolic regression (</a:t>
            </a:r>
            <a:r>
              <a:rPr lang="en-GB" dirty="0">
                <a:hlinkClick r:id="rId4"/>
              </a:rPr>
              <a:t>e.g., for physics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3FD88-DA53-47BF-4AD9-E432BBBB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660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3411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D649-9BFE-9E81-3DC7-C426080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 Linear Regression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B937A-B88D-157A-9CD4-6C694077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5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/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800" baseline="-250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F08F9B9-9352-8411-AC1F-F8B23D4C1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1241" y="4648777"/>
                <a:ext cx="3899338" cy="455125"/>
              </a:xfrm>
              <a:prstGeom prst="rect">
                <a:avLst/>
              </a:prstGeom>
              <a:blipFill>
                <a:blip r:embed="rId2"/>
                <a:stretch>
                  <a:fillRect l="-3247" t="-19444" b="-3611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4A4F985-CD6D-1992-18F0-E34007E9B53F}"/>
              </a:ext>
            </a:extLst>
          </p:cNvPr>
          <p:cNvSpPr txBox="1"/>
          <p:nvPr/>
        </p:nvSpPr>
        <p:spPr>
          <a:xfrm>
            <a:off x="1909687" y="1882742"/>
            <a:ext cx="591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</a:t>
            </a:r>
            <a:r>
              <a:rPr lang="en-DE" sz="2800" dirty="0"/>
              <a:t>it: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BF9D3-16B4-AD39-064E-D7463D59B221}"/>
              </a:ext>
            </a:extLst>
          </p:cNvPr>
          <p:cNvSpPr txBox="1"/>
          <p:nvPr/>
        </p:nvSpPr>
        <p:spPr>
          <a:xfrm>
            <a:off x="1909687" y="3875673"/>
            <a:ext cx="1311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predict</a:t>
            </a:r>
            <a:r>
              <a:rPr lang="en-DE" sz="2800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/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DDED27-C3A5-B6FB-1BC6-55D285145C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48777"/>
                <a:ext cx="4037286" cy="523220"/>
              </a:xfrm>
              <a:prstGeom prst="rect">
                <a:avLst/>
              </a:prstGeom>
              <a:blipFill>
                <a:blip r:embed="rId3"/>
                <a:stretch>
                  <a:fillRect t="-7143" b="-1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B3EB0DBB-EBCC-4E8B-73DF-65E18C782E4F}"/>
              </a:ext>
            </a:extLst>
          </p:cNvPr>
          <p:cNvSpPr txBox="1"/>
          <p:nvPr/>
        </p:nvSpPr>
        <p:spPr>
          <a:xfrm>
            <a:off x="6921371" y="550720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Gaussian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3A09CB-7D67-C504-33A1-F95111C122B5}"/>
              </a:ext>
            </a:extLst>
          </p:cNvPr>
          <p:cNvSpPr txBox="1"/>
          <p:nvPr/>
        </p:nvSpPr>
        <p:spPr>
          <a:xfrm>
            <a:off x="8394907" y="55069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/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v</a:t>
                </a:r>
                <a:r>
                  <a:rPr lang="en-DE" dirty="0"/>
                  <a:t>ariance</a:t>
                </a:r>
              </a:p>
              <a:p>
                <a:r>
                  <a:rPr lang="en-DE" dirty="0"/>
                  <a:t>(reflected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dirty="0"/>
                  <a:t> in fit)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2A4C11-B4E3-E1FC-5F93-83AC13EAE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8751" y="5496254"/>
                <a:ext cx="1284644" cy="923330"/>
              </a:xfrm>
              <a:prstGeom prst="rect">
                <a:avLst/>
              </a:prstGeom>
              <a:blipFill>
                <a:blip r:embed="rId4"/>
                <a:stretch>
                  <a:fillRect l="-3883" t="-2703" b="-945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84A1FC-E6FF-F1AC-E30A-5D13D590E4ED}"/>
              </a:ext>
            </a:extLst>
          </p:cNvPr>
          <p:cNvCxnSpPr>
            <a:stCxn id="26" idx="0"/>
          </p:cNvCxnSpPr>
          <p:nvPr/>
        </p:nvCxnSpPr>
        <p:spPr>
          <a:xfrm flipV="1">
            <a:off x="7435294" y="5139332"/>
            <a:ext cx="60812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A2C01D-59F2-A1D2-2766-0617847FFDCE}"/>
              </a:ext>
            </a:extLst>
          </p:cNvPr>
          <p:cNvCxnSpPr>
            <a:stCxn id="27" idx="0"/>
          </p:cNvCxnSpPr>
          <p:nvPr/>
        </p:nvCxnSpPr>
        <p:spPr>
          <a:xfrm flipV="1">
            <a:off x="8753339" y="5230577"/>
            <a:ext cx="174746" cy="276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90FA7D-3D3C-B816-5D30-04964793BE0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498424" y="5128384"/>
            <a:ext cx="502649" cy="36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D65F6AA-6533-F46C-3C4C-611B1258D853}"/>
              </a:ext>
            </a:extLst>
          </p:cNvPr>
          <p:cNvCxnSpPr>
            <a:cxnSpLocks/>
          </p:cNvCxnSpPr>
          <p:nvPr/>
        </p:nvCxnSpPr>
        <p:spPr>
          <a:xfrm>
            <a:off x="945931" y="3657600"/>
            <a:ext cx="10216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DEB6FB-B47B-1907-239B-17C1008FD089}"/>
              </a:ext>
            </a:extLst>
          </p:cNvPr>
          <p:cNvSpPr/>
          <p:nvPr/>
        </p:nvSpPr>
        <p:spPr>
          <a:xfrm>
            <a:off x="6295697" y="4517696"/>
            <a:ext cx="4347698" cy="197517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/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GB" sz="2200" dirty="0"/>
                  <a:t>to be estimated:</a:t>
                </a:r>
                <a:endParaRPr lang="en-DE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DE" sz="2200" dirty="0"/>
              </a:p>
              <a:p>
                <a:r>
                  <a:rPr lang="en-GB" sz="2200" dirty="0"/>
                  <a:t>(approximating assumed true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GB" sz="2200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GB" sz="2200" dirty="0"/>
                  <a:t>)</a:t>
                </a:r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419860-5482-B777-7035-C5BBEA091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0965" y="1680153"/>
                <a:ext cx="4432429" cy="1699824"/>
              </a:xfrm>
              <a:prstGeom prst="rect">
                <a:avLst/>
              </a:prstGeom>
              <a:blipFill>
                <a:blip r:embed="rId5"/>
                <a:stretch>
                  <a:fillRect l="-1714" t="-2239" r="-1429" b="-2388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/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DD7B28-CE14-4C1B-B872-A759712320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5256" y="1692334"/>
                <a:ext cx="785080" cy="482440"/>
              </a:xfrm>
              <a:prstGeom prst="rect">
                <a:avLst/>
              </a:prstGeom>
              <a:blipFill>
                <a:blip r:embed="rId6"/>
                <a:stretch>
                  <a:fillRect l="-8065" t="-10256" b="-1538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/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24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096BDB-09D9-9EE3-E3D6-B2EEC9E7EF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9687" y="2420121"/>
                <a:ext cx="2975059" cy="1050031"/>
              </a:xfrm>
              <a:prstGeom prst="rect">
                <a:avLst/>
              </a:prstGeom>
              <a:blipFill>
                <a:blip r:embed="rId7"/>
                <a:stretch>
                  <a:fillRect l="-3404" t="-115476" r="-1702" b="-16904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>
            <a:extLst>
              <a:ext uri="{FF2B5EF4-FFF2-40B4-BE49-F238E27FC236}">
                <a16:creationId xmlns:a16="http://schemas.microsoft.com/office/drawing/2014/main" id="{909162B7-0D31-C430-BD91-F12EF578C7A3}"/>
              </a:ext>
            </a:extLst>
          </p:cNvPr>
          <p:cNvSpPr/>
          <p:nvPr/>
        </p:nvSpPr>
        <p:spPr>
          <a:xfrm rot="5400000">
            <a:off x="3224279" y="1532417"/>
            <a:ext cx="407035" cy="17628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485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A4B70-15DD-5722-547E-874B03C5D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Ingredients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u</a:t>
                </a:r>
                <a:r>
                  <a:rPr lang="en-DE" dirty="0"/>
                  <a:t>nderlying probability distribution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r>
                  <a:rPr lang="en-GB" dirty="0"/>
                  <a:t>approximated f</a:t>
                </a:r>
                <a:r>
                  <a:rPr lang="en-DE" dirty="0"/>
                  <a:t>unctional form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dirty="0"/>
                  <a:t> </a:t>
                </a:r>
                <a:r>
                  <a:rPr lang="en-DE" dirty="0">
                    <a:sym typeface="Wingdings" pitchFamily="2" charset="2"/>
                  </a:rPr>
                  <a:t> depends on used ML algorithm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68B7FB3-4A13-98A5-3761-DD13C6E729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0B565A-8627-456A-43D4-98D2CBDEB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6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/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PDF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…</m:t>
                          </m:r>
                        </m:e>
                      </m:d>
                    </m:oMath>
                  </m:oMathPara>
                </a14:m>
                <a:endParaRPr lang="en-DE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5DFED72-624D-2D60-087F-FED373DD00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9806" y="3429000"/>
                <a:ext cx="4412387" cy="582019"/>
              </a:xfrm>
              <a:prstGeom prst="rect">
                <a:avLst/>
              </a:prstGeom>
              <a:blipFill>
                <a:blip r:embed="rId3"/>
                <a:stretch>
                  <a:fillRect l="-287" t="-8696" b="-130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9D6F47E-6115-B718-DD98-D9507D5B9282}"/>
              </a:ext>
            </a:extLst>
          </p:cNvPr>
          <p:cNvSpPr txBox="1"/>
          <p:nvPr/>
        </p:nvSpPr>
        <p:spPr>
          <a:xfrm>
            <a:off x="1187669" y="4683488"/>
            <a:ext cx="3447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assumed Probability Density Function of target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/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 often estimation of location parameter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3617A5-BAF4-FAC9-D253-535E09A8FF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6499" y="4683488"/>
                <a:ext cx="2942897" cy="851772"/>
              </a:xfrm>
              <a:prstGeom prst="rect">
                <a:avLst/>
              </a:prstGeom>
              <a:blipFill>
                <a:blip r:embed="rId4"/>
                <a:stretch>
                  <a:fillRect l="-3004" t="-5882" r="-4292" b="-1470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A07D295-C017-CAAA-32D0-D6340165CACD}"/>
              </a:ext>
            </a:extLst>
          </p:cNvPr>
          <p:cNvSpPr txBox="1"/>
          <p:nvPr/>
        </p:nvSpPr>
        <p:spPr>
          <a:xfrm>
            <a:off x="8460833" y="4683488"/>
            <a:ext cx="30269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ther parameters (e.g., scale parameter) often not predicted per sample (assume </a:t>
            </a:r>
            <a:r>
              <a:rPr lang="en-GB" sz="2400" dirty="0"/>
              <a:t>homoscedasticity</a:t>
            </a:r>
            <a:r>
              <a:rPr lang="en-DE" sz="2400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727816-256B-5F48-80A2-392753C7DA2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911366" y="3955179"/>
            <a:ext cx="2690648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3E6EFC-3413-B6EC-4B88-64FDE32082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547948" y="4011019"/>
            <a:ext cx="283776" cy="672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18D338-13F0-2737-73D7-DFE0B143D6FD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7840717" y="3955179"/>
            <a:ext cx="2133604" cy="728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20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CE12C-73E0-45FE-1424-8C5A6F31C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Principle of Maximum 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How to choose the right model, i.e., the assumed underlying probability distribution of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DE" sz="2600" dirty="0"/>
                  <a:t> generating the observed data?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Occam’s razor: pick </a:t>
                </a:r>
                <a:r>
                  <a:rPr lang="en-GB" sz="2600" dirty="0"/>
                  <a:t>distribution with fewest assumptions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 distribution with </a:t>
                </a:r>
                <a:r>
                  <a:rPr lang="en-GB" sz="2600" dirty="0"/>
                  <a:t>maximum entropy under given range and moment constraints</a:t>
                </a:r>
              </a:p>
              <a:p>
                <a:pPr marL="0" indent="0">
                  <a:buNone/>
                </a:pPr>
                <a:r>
                  <a:rPr lang="en-GB" sz="2600" dirty="0"/>
                  <a:t>discrete: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GB" sz="2600" dirty="0"/>
                  <a:t>, continuous: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func>
                          <m:func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6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e>
                        </m:func>
                      </m:e>
                    </m:nary>
                  </m:oMath>
                </a14:m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(</a:t>
                </a:r>
                <a:r>
                  <a:rPr lang="en-GB" sz="2600" dirty="0">
                    <a:sym typeface="Wingdings" pitchFamily="2" charset="2"/>
                  </a:rPr>
                  <a:t> </a:t>
                </a:r>
                <a:r>
                  <a:rPr lang="en-GB" sz="2600" dirty="0"/>
                  <a:t>bulk of entropy from tails of distributions)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examples for maximum entropy distributions:</a:t>
                </a:r>
              </a:p>
              <a:p>
                <a:r>
                  <a:rPr lang="en-GB" sz="2600" dirty="0"/>
                  <a:t>normal distribution: continuous 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∞,∞</m:t>
                        </m:r>
                      </m:e>
                    </m:d>
                  </m:oMath>
                </a14:m>
                <a:r>
                  <a:rPr lang="en-GB" sz="2600" dirty="0"/>
                  <a:t> with particular mean and variance</a:t>
                </a:r>
              </a:p>
              <a:p>
                <a:r>
                  <a:rPr lang="en-GB" sz="2600" dirty="0"/>
                  <a:t>Poisson distribution: discrete on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d>
                          <m:dPr>
                            <m:begChr m:val=""/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∞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600" dirty="0"/>
                  <a:t> with particular mean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D4E2C-8FF1-17C9-6854-D170A4EF9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198" b="-1511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3886A-7B91-CE92-1A97-B9CBAE0C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449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FFAD-11E4-2E3A-D240-39DE8DF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Objective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78F37-AE41-46B4-62F1-975DA5F9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302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60C8-D3F0-10A2-028C-BF3C919E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loss function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GB" sz="2600" dirty="0"/>
                  <a:t>: expressing d</a:t>
                </a:r>
                <a:r>
                  <a:rPr lang="en-DE" sz="2600" dirty="0"/>
                  <a:t>eviation between prediction and target</a:t>
                </a:r>
              </a:p>
              <a:p>
                <a:pPr marL="0" indent="0">
                  <a:buNone/>
                </a:pPr>
                <a:endParaRPr lang="en-US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e>
                    </m:acc>
                  </m:oMath>
                </a14:m>
                <a:r>
                  <a:rPr lang="en-GB" sz="2600" dirty="0"/>
                  <a:t> corresponding to p</a:t>
                </a:r>
                <a:r>
                  <a:rPr lang="en-DE" sz="2600" dirty="0"/>
                  <a:t>arameters of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US" sz="2600" b="1" dirty="0"/>
              </a:p>
              <a:p>
                <a:pPr marL="0" indent="0">
                  <a:buNone/>
                </a:pPr>
                <a:r>
                  <a:rPr lang="en-DE" sz="2600" dirty="0"/>
                  <a:t>e.g.,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l-GR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acc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26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DE" sz="2600" dirty="0"/>
                  <a:t> in linear regression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DE" sz="2600" dirty="0"/>
                  <a:t>e.g., squared residuals (for regression problems):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;</m:t>
                          </m:r>
                          <m:acc>
                            <m:accPr>
                              <m:chr m:val="̂"/>
                              <m:ctrlPr>
                                <a:rPr lang="en-US" sz="26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6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e>
                          </m:acc>
                        </m:e>
                      </m:d>
                      <m:r>
                        <a:rPr lang="en-US" sz="2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en-US" sz="2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600" b="1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26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6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41991-7CB0-7CB3-CBB7-1C694B2F2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F9B9-0465-078D-3D55-9F8FA2E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0691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10246</TotalTime>
  <Words>2039</Words>
  <Application>Microsoft Office PowerPoint</Application>
  <PresentationFormat>Widescreen</PresentationFormat>
  <Paragraphs>294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Statistical Learning Common Core</vt:lpstr>
      <vt:lpstr>General Recipe</vt:lpstr>
      <vt:lpstr>Consider Supervised Learning Scenario</vt:lpstr>
      <vt:lpstr>Model</vt:lpstr>
      <vt:lpstr>Model in Linear Regression</vt:lpstr>
      <vt:lpstr>Model Ingredients</vt:lpstr>
      <vt:lpstr>Principle of Maximum Entropy</vt:lpstr>
      <vt:lpstr>Objective Function</vt:lpstr>
      <vt:lpstr>Loss Function</vt:lpstr>
      <vt:lpstr>Cost Function</vt:lpstr>
      <vt:lpstr>Optimization</vt:lpstr>
      <vt:lpstr>Cost Minimization</vt:lpstr>
      <vt:lpstr>Ordinary Least Squares</vt:lpstr>
      <vt:lpstr>Maximum Likelihood Estimation</vt:lpstr>
      <vt:lpstr>Likelihood</vt:lpstr>
      <vt:lpstr>Independence Assumption</vt:lpstr>
      <vt:lpstr>Negative Log-Likelihood</vt:lpstr>
      <vt:lpstr>Maximum Likelihood</vt:lpstr>
      <vt:lpstr>Interpretation of Maximum Likelihood</vt:lpstr>
      <vt:lpstr>Iterative Optimization</vt:lpstr>
      <vt:lpstr>Gradient Descent</vt:lpstr>
      <vt:lpstr>Learning Rate</vt:lpstr>
      <vt:lpstr>Batch and Stochastic Gradient Descent</vt:lpstr>
      <vt:lpstr>Mini Batches</vt:lpstr>
      <vt:lpstr>Gradient Descent with Momentum</vt:lpstr>
      <vt:lpstr>Bayesian Methods</vt:lpstr>
      <vt:lpstr>Bayesian Statistics</vt:lpstr>
      <vt:lpstr>Bayes Theorem</vt:lpstr>
      <vt:lpstr>Bayes Theorem for Parameter Estimation</vt:lpstr>
      <vt:lpstr>Bayesian Prediction</vt:lpstr>
      <vt:lpstr>Alternatives for PDF Predictions </vt:lpstr>
      <vt:lpstr>Common Core of Statistical Learning</vt:lpstr>
      <vt:lpstr>Literature</vt:lpstr>
      <vt:lpstr>Overcome our Mathematical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</dc:title>
  <dc:creator>Felix Wick</dc:creator>
  <cp:lastModifiedBy>Wick, Felix</cp:lastModifiedBy>
  <cp:revision>264</cp:revision>
  <dcterms:created xsi:type="dcterms:W3CDTF">2022-07-19T12:56:51Z</dcterms:created>
  <dcterms:modified xsi:type="dcterms:W3CDTF">2024-01-11T17:47:48Z</dcterms:modified>
</cp:coreProperties>
</file>

<file path=docProps/thumbnail.jpeg>
</file>